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6" r:id="rId6"/>
    <p:sldId id="260" r:id="rId7"/>
    <p:sldId id="261" r:id="rId8"/>
    <p:sldId id="262" r:id="rId9"/>
    <p:sldId id="263" r:id="rId10"/>
    <p:sldId id="264" r:id="rId11"/>
    <p:sldId id="265" r:id="rId12"/>
    <p:sldId id="267" r:id="rId13"/>
    <p:sldId id="269" r:id="rId14"/>
    <p:sldId id="270" r:id="rId15"/>
    <p:sldId id="271" r:id="rId16"/>
    <p:sldId id="272" r:id="rId17"/>
    <p:sldId id="273" r:id="rId18"/>
    <p:sldId id="274" r:id="rId19"/>
    <p:sldId id="275" r:id="rId20"/>
    <p:sldId id="276" r:id="rId21"/>
    <p:sldId id="277" r:id="rId22"/>
    <p:sldId id="278"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707"/>
    <p:restoredTop sz="95859"/>
  </p:normalViewPr>
  <p:slideViewPr>
    <p:cSldViewPr snapToGrid="0" snapToObjects="1">
      <p:cViewPr varScale="1">
        <p:scale>
          <a:sx n="113" d="100"/>
          <a:sy n="113" d="100"/>
        </p:scale>
        <p:origin x="744"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FAFA4F-E62B-FD4A-ADFE-B52A9B183B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EB1C2DC-C521-AB44-91A0-81161D2F3F9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AAD431C-031C-9847-B7FC-60432A9BF16A}"/>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5" name="Footer Placeholder 4">
            <a:extLst>
              <a:ext uri="{FF2B5EF4-FFF2-40B4-BE49-F238E27FC236}">
                <a16:creationId xmlns:a16="http://schemas.microsoft.com/office/drawing/2014/main" id="{D865456A-F769-AE49-9ABE-22B3F11FD4D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069329-08F6-5349-A5CC-2C3E48AE11CC}"/>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27974065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D9004C-52C8-0E42-802E-A9365771F8B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5D50C290-36AE-2D47-B529-990CEF28D7A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F0935E1-C0F9-AD4D-900F-C9B3C3475426}"/>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5" name="Footer Placeholder 4">
            <a:extLst>
              <a:ext uri="{FF2B5EF4-FFF2-40B4-BE49-F238E27FC236}">
                <a16:creationId xmlns:a16="http://schemas.microsoft.com/office/drawing/2014/main" id="{64311509-5DD4-CB44-8941-32DE885889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FAB9C88-4E23-B144-BBE0-CCEC0DD791EC}"/>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348278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5DC7FBA-3140-854F-BD2F-DF0C407FF4C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8B55F41-73BD-5A42-918B-E0A20F66E01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41A2B8-B4AB-824D-A171-1C60F0618CEA}"/>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5" name="Footer Placeholder 4">
            <a:extLst>
              <a:ext uri="{FF2B5EF4-FFF2-40B4-BE49-F238E27FC236}">
                <a16:creationId xmlns:a16="http://schemas.microsoft.com/office/drawing/2014/main" id="{75E509F1-363D-ED4E-9C0C-64C652BF6F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98EECF-D8FE-A841-89D3-5F552063D157}"/>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2746082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48369-75D6-7B4F-A086-E46BB0C8273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DE6005-7A6D-7C4E-9415-2FCB217A6A7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5C3E49-CDDB-524D-A827-395A6C9CC828}"/>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5" name="Footer Placeholder 4">
            <a:extLst>
              <a:ext uri="{FF2B5EF4-FFF2-40B4-BE49-F238E27FC236}">
                <a16:creationId xmlns:a16="http://schemas.microsoft.com/office/drawing/2014/main" id="{A7162A91-0E9E-3946-AB93-507B201C49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17FFF5C-F824-0B41-B0F0-0BBC4A7A3BE2}"/>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3119856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7931AD-D1BE-C84A-9620-4EB63CE2095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A413CFE-0915-6941-AC21-DEB829A0E3C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F8E35F9-DE1F-9442-83DE-CA0D02C4E6E7}"/>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5" name="Footer Placeholder 4">
            <a:extLst>
              <a:ext uri="{FF2B5EF4-FFF2-40B4-BE49-F238E27FC236}">
                <a16:creationId xmlns:a16="http://schemas.microsoft.com/office/drawing/2014/main" id="{EF279016-B763-5645-AE4B-8A5E0FAA754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78DB917-A95F-014F-84E0-C888FD05EFFA}"/>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18194323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86CAA-6C04-344A-A7C0-C39CE998DA4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571B76-1E5A-0841-8902-D365948BCFD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0BE94B-9375-404C-B2B8-D0EDF035783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19A96339-1540-0249-A206-125FD959B4BC}"/>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6" name="Footer Placeholder 5">
            <a:extLst>
              <a:ext uri="{FF2B5EF4-FFF2-40B4-BE49-F238E27FC236}">
                <a16:creationId xmlns:a16="http://schemas.microsoft.com/office/drawing/2014/main" id="{54FB33E1-36A7-1246-A886-CC9E0F34C3A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71EB3B7-6826-F641-B9A8-D32E82563DD5}"/>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23676842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F910FD-9893-6448-8B80-840E99090C5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806812A-D0CA-DD4E-82AA-0856284FA9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07F1E56-E6F3-3648-9FF4-36477B8B0D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4064278-F97B-B74E-9FFF-62778C70F4F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6D313CE-AEE6-5644-85AC-6F8779A584A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33C980C-1FC8-C840-B0B4-68AB01454A12}"/>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8" name="Footer Placeholder 7">
            <a:extLst>
              <a:ext uri="{FF2B5EF4-FFF2-40B4-BE49-F238E27FC236}">
                <a16:creationId xmlns:a16="http://schemas.microsoft.com/office/drawing/2014/main" id="{738FE6AA-CA78-0D44-810A-E2FC0410ABB5}"/>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283294C-9CA2-EC4F-91A0-691E31417AB8}"/>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35731479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FA3A41-E9DC-B84C-BCA2-2A6AD5B41FD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5560C49-BDAB-5743-8293-A68627CA7D36}"/>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4" name="Footer Placeholder 3">
            <a:extLst>
              <a:ext uri="{FF2B5EF4-FFF2-40B4-BE49-F238E27FC236}">
                <a16:creationId xmlns:a16="http://schemas.microsoft.com/office/drawing/2014/main" id="{2B74A3F2-0901-0044-8ABB-0DEF804DB3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6C542C3-FB3C-DE47-A617-772EAA7FF638}"/>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3572273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106B96B-1880-2D44-9A38-140D4306E4A3}"/>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3" name="Footer Placeholder 2">
            <a:extLst>
              <a:ext uri="{FF2B5EF4-FFF2-40B4-BE49-F238E27FC236}">
                <a16:creationId xmlns:a16="http://schemas.microsoft.com/office/drawing/2014/main" id="{B595CE57-D7F1-964B-9128-9AB54789ED4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AB2E297-0EFA-F649-AF45-78B827558887}"/>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25227874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9824D-7EEF-7047-949B-B721D76770B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4039677-A088-B949-99A9-16455F0C18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0F84278-3B5A-9549-8FA2-3302BCC05E4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E11636-EC1E-F943-8E3F-D564EE5C8C65}"/>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6" name="Footer Placeholder 5">
            <a:extLst>
              <a:ext uri="{FF2B5EF4-FFF2-40B4-BE49-F238E27FC236}">
                <a16:creationId xmlns:a16="http://schemas.microsoft.com/office/drawing/2014/main" id="{BF5CEFC4-2B39-9849-AD6B-D72CD9839BC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0BDB51-2B01-E147-8857-08A129B91542}"/>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766069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35A4F-94B9-AD47-992E-747B430FF84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CD4A81F-256B-674C-9A63-87498B8EFD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531E6AE-5FB7-AE40-9F96-203E68EFE53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233B858-FB5D-4546-A8AD-DA5C63224E37}"/>
              </a:ext>
            </a:extLst>
          </p:cNvPr>
          <p:cNvSpPr>
            <a:spLocks noGrp="1"/>
          </p:cNvSpPr>
          <p:nvPr>
            <p:ph type="dt" sz="half" idx="10"/>
          </p:nvPr>
        </p:nvSpPr>
        <p:spPr/>
        <p:txBody>
          <a:bodyPr/>
          <a:lstStyle/>
          <a:p>
            <a:fld id="{2FACB919-2ABE-DF46-BB47-24C1E5061C4A}" type="datetimeFigureOut">
              <a:rPr lang="en-US" smtClean="0"/>
              <a:t>1/30/23</a:t>
            </a:fld>
            <a:endParaRPr lang="en-US"/>
          </a:p>
        </p:txBody>
      </p:sp>
      <p:sp>
        <p:nvSpPr>
          <p:cNvPr id="6" name="Footer Placeholder 5">
            <a:extLst>
              <a:ext uri="{FF2B5EF4-FFF2-40B4-BE49-F238E27FC236}">
                <a16:creationId xmlns:a16="http://schemas.microsoft.com/office/drawing/2014/main" id="{5E02EC46-C5F9-2D40-BF0D-6AFFE7D0FF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3FE54E4-B1A5-F245-8E28-AD9CE21065A0}"/>
              </a:ext>
            </a:extLst>
          </p:cNvPr>
          <p:cNvSpPr>
            <a:spLocks noGrp="1"/>
          </p:cNvSpPr>
          <p:nvPr>
            <p:ph type="sldNum" sz="quarter" idx="12"/>
          </p:nvPr>
        </p:nvSpPr>
        <p:spPr/>
        <p:txBody>
          <a:bodyPr/>
          <a:lstStyle/>
          <a:p>
            <a:fld id="{59EA25EB-E14A-7D47-9C2A-0905662EDF5A}" type="slidenum">
              <a:rPr lang="en-US" smtClean="0"/>
              <a:t>‹#›</a:t>
            </a:fld>
            <a:endParaRPr lang="en-US"/>
          </a:p>
        </p:txBody>
      </p:sp>
    </p:spTree>
    <p:extLst>
      <p:ext uri="{BB962C8B-B14F-4D97-AF65-F5344CB8AC3E}">
        <p14:creationId xmlns:p14="http://schemas.microsoft.com/office/powerpoint/2010/main" val="3150453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CE8BA2B-1D61-A74D-AFC4-F3C4E467556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35E1D4D-1C9E-8B42-969A-3581586208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9B812BE-0711-854D-A554-39D2FC2E4E5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ACB919-2ABE-DF46-BB47-24C1E5061C4A}" type="datetimeFigureOut">
              <a:rPr lang="en-US" smtClean="0"/>
              <a:t>1/30/23</a:t>
            </a:fld>
            <a:endParaRPr lang="en-US"/>
          </a:p>
        </p:txBody>
      </p:sp>
      <p:sp>
        <p:nvSpPr>
          <p:cNvPr id="5" name="Footer Placeholder 4">
            <a:extLst>
              <a:ext uri="{FF2B5EF4-FFF2-40B4-BE49-F238E27FC236}">
                <a16:creationId xmlns:a16="http://schemas.microsoft.com/office/drawing/2014/main" id="{E3E9EDEC-003D-FD4C-95C0-1238FFD8621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876FC40-EF94-9846-96F6-C0682C6865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9EA25EB-E14A-7D47-9C2A-0905662EDF5A}" type="slidenum">
              <a:rPr lang="en-US" smtClean="0"/>
              <a:t>‹#›</a:t>
            </a:fld>
            <a:endParaRPr lang="en-US"/>
          </a:p>
        </p:txBody>
      </p:sp>
    </p:spTree>
    <p:extLst>
      <p:ext uri="{BB962C8B-B14F-4D97-AF65-F5344CB8AC3E}">
        <p14:creationId xmlns:p14="http://schemas.microsoft.com/office/powerpoint/2010/main" val="10216002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01692B2-7B25-A94D-A71C-22A8A953E503}"/>
              </a:ext>
            </a:extLst>
          </p:cNvPr>
          <p:cNvSpPr txBox="1"/>
          <p:nvPr/>
        </p:nvSpPr>
        <p:spPr>
          <a:xfrm>
            <a:off x="575734" y="722489"/>
            <a:ext cx="11040532" cy="1631216"/>
          </a:xfrm>
          <a:prstGeom prst="rect">
            <a:avLst/>
          </a:prstGeom>
          <a:noFill/>
        </p:spPr>
        <p:txBody>
          <a:bodyPr wrap="square" rtlCol="0">
            <a:spAutoFit/>
          </a:bodyPr>
          <a:lstStyle/>
          <a:p>
            <a:pPr algn="ctr"/>
            <a:r>
              <a:rPr lang="en-US" sz="8000" b="1" dirty="0"/>
              <a:t>Drawing Lewis Structures</a:t>
            </a:r>
          </a:p>
          <a:p>
            <a:pPr algn="ctr"/>
            <a:r>
              <a:rPr lang="en-US" sz="2000" dirty="0"/>
              <a:t>”They’re little pictures of molecules!”</a:t>
            </a:r>
          </a:p>
        </p:txBody>
      </p:sp>
      <p:pic>
        <p:nvPicPr>
          <p:cNvPr id="1028" name="Picture 4">
            <a:extLst>
              <a:ext uri="{FF2B5EF4-FFF2-40B4-BE49-F238E27FC236}">
                <a16:creationId xmlns:a16="http://schemas.microsoft.com/office/drawing/2014/main" id="{CF611266-2E22-B847-99FD-809DA1DE588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70666" y="2777067"/>
            <a:ext cx="2250388" cy="30475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CB92DE8-89FC-C248-A2A7-FC6DBBB9FEBC}"/>
              </a:ext>
            </a:extLst>
          </p:cNvPr>
          <p:cNvSpPr txBox="1"/>
          <p:nvPr/>
        </p:nvSpPr>
        <p:spPr>
          <a:xfrm>
            <a:off x="5407378" y="3429000"/>
            <a:ext cx="3612445" cy="1754326"/>
          </a:xfrm>
          <a:prstGeom prst="rect">
            <a:avLst/>
          </a:prstGeom>
          <a:noFill/>
        </p:spPr>
        <p:txBody>
          <a:bodyPr wrap="square" rtlCol="0">
            <a:spAutoFit/>
          </a:bodyPr>
          <a:lstStyle/>
          <a:p>
            <a:r>
              <a:rPr lang="en-US" dirty="0"/>
              <a:t>This is Gilbert Lewis, for whom Lewis structures are named.  He won the World Cheesecake Eating Championship Contest each year from 1927-1952, despite having died in March, 1946. </a:t>
            </a:r>
          </a:p>
        </p:txBody>
      </p:sp>
    </p:spTree>
    <p:extLst>
      <p:ext uri="{BB962C8B-B14F-4D97-AF65-F5344CB8AC3E}">
        <p14:creationId xmlns:p14="http://schemas.microsoft.com/office/powerpoint/2010/main" val="2200486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29656-2F0B-E948-8FF6-BD5F123548AB}"/>
              </a:ext>
            </a:extLst>
          </p:cNvPr>
          <p:cNvSpPr>
            <a:spLocks noGrp="1"/>
          </p:cNvSpPr>
          <p:nvPr>
            <p:ph type="title"/>
          </p:nvPr>
        </p:nvSpPr>
        <p:spPr/>
        <p:txBody>
          <a:bodyPr/>
          <a:lstStyle/>
          <a:p>
            <a:r>
              <a:rPr lang="en-US" b="1" dirty="0"/>
              <a:t>5. Drawing the Lewis Structure (continued)</a:t>
            </a:r>
          </a:p>
        </p:txBody>
      </p:sp>
      <p:sp>
        <p:nvSpPr>
          <p:cNvPr id="3" name="Content Placeholder 2">
            <a:extLst>
              <a:ext uri="{FF2B5EF4-FFF2-40B4-BE49-F238E27FC236}">
                <a16:creationId xmlns:a16="http://schemas.microsoft.com/office/drawing/2014/main" id="{CBD582C7-79AA-FA49-8E02-E89219C335AC}"/>
              </a:ext>
            </a:extLst>
          </p:cNvPr>
          <p:cNvSpPr>
            <a:spLocks noGrp="1"/>
          </p:cNvSpPr>
          <p:nvPr>
            <p:ph idx="1"/>
          </p:nvPr>
        </p:nvSpPr>
        <p:spPr/>
        <p:txBody>
          <a:bodyPr>
            <a:normAutofit fontScale="92500" lnSpcReduction="10000"/>
          </a:bodyPr>
          <a:lstStyle/>
          <a:p>
            <a:pPr marL="0" indent="0">
              <a:buNone/>
            </a:pPr>
            <a:r>
              <a:rPr lang="en-US" u="sng" dirty="0"/>
              <a:t>The rules you must follow:</a:t>
            </a:r>
          </a:p>
          <a:p>
            <a:r>
              <a:rPr lang="en-US" dirty="0"/>
              <a:t>Hydrogen and the halogens ALWAYS bond once!</a:t>
            </a:r>
          </a:p>
          <a:p>
            <a:r>
              <a:rPr lang="en-US" dirty="0"/>
              <a:t>Oxygen’s family and beryllium bond twice in neutral compounds and one or two times in ions.</a:t>
            </a:r>
          </a:p>
          <a:p>
            <a:r>
              <a:rPr lang="en-US" dirty="0"/>
              <a:t>Nitrogen’s family and boron bond three times in neutral compounds and </a:t>
            </a:r>
            <a:r>
              <a:rPr lang="en-US"/>
              <a:t>two, three, </a:t>
            </a:r>
            <a:r>
              <a:rPr lang="en-US" dirty="0"/>
              <a:t>or four times in ions.</a:t>
            </a:r>
          </a:p>
          <a:p>
            <a:r>
              <a:rPr lang="en-US" dirty="0"/>
              <a:t>Carbon’s family ALWAYS bonds four times!</a:t>
            </a:r>
          </a:p>
          <a:p>
            <a:endParaRPr lang="en-US" dirty="0"/>
          </a:p>
          <a:p>
            <a:pPr marL="0" indent="0">
              <a:buNone/>
            </a:pPr>
            <a:r>
              <a:rPr lang="en-US" dirty="0"/>
              <a:t>Any arrangement of atoms that you put together that has the needed number of bonds you saw in step 4 and the number of bonds you see above for each atom is completely valid!</a:t>
            </a:r>
          </a:p>
        </p:txBody>
      </p:sp>
    </p:spTree>
    <p:extLst>
      <p:ext uri="{BB962C8B-B14F-4D97-AF65-F5344CB8AC3E}">
        <p14:creationId xmlns:p14="http://schemas.microsoft.com/office/powerpoint/2010/main" val="7593557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DEE86-52A0-2D48-818B-C2E1243985E7}"/>
              </a:ext>
            </a:extLst>
          </p:cNvPr>
          <p:cNvSpPr>
            <a:spLocks noGrp="1"/>
          </p:cNvSpPr>
          <p:nvPr>
            <p:ph type="title"/>
          </p:nvPr>
        </p:nvSpPr>
        <p:spPr/>
        <p:txBody>
          <a:bodyPr/>
          <a:lstStyle/>
          <a:p>
            <a:r>
              <a:rPr lang="en-US" dirty="0"/>
              <a:t>In our example:</a:t>
            </a:r>
          </a:p>
        </p:txBody>
      </p:sp>
      <p:sp>
        <p:nvSpPr>
          <p:cNvPr id="3" name="Content Placeholder 2">
            <a:extLst>
              <a:ext uri="{FF2B5EF4-FFF2-40B4-BE49-F238E27FC236}">
                <a16:creationId xmlns:a16="http://schemas.microsoft.com/office/drawing/2014/main" id="{030A8A47-F0F4-8541-A465-AE56B313AF7F}"/>
              </a:ext>
            </a:extLst>
          </p:cNvPr>
          <p:cNvSpPr>
            <a:spLocks noGrp="1"/>
          </p:cNvSpPr>
          <p:nvPr>
            <p:ph idx="1"/>
          </p:nvPr>
        </p:nvSpPr>
        <p:spPr/>
        <p:txBody>
          <a:bodyPr/>
          <a:lstStyle/>
          <a:p>
            <a:pPr marL="0" indent="0">
              <a:buNone/>
            </a:pPr>
            <a:r>
              <a:rPr lang="en-US" dirty="0"/>
              <a:t>Let’s go over what we know for sure:</a:t>
            </a:r>
          </a:p>
          <a:p>
            <a:r>
              <a:rPr lang="en-US" dirty="0"/>
              <a:t>We have one carbon atom and four hydrogen atoms</a:t>
            </a:r>
          </a:p>
          <a:p>
            <a:r>
              <a:rPr lang="en-US" dirty="0"/>
              <a:t>The final compound will have four covalent bonds</a:t>
            </a:r>
          </a:p>
          <a:p>
            <a:r>
              <a:rPr lang="en-US" dirty="0"/>
              <a:t>Carbon will have four bonds and hydrogen will have one bond.</a:t>
            </a:r>
          </a:p>
          <a:p>
            <a:endParaRPr lang="en-US" dirty="0"/>
          </a:p>
          <a:p>
            <a:pPr marL="0" indent="0">
              <a:buNone/>
            </a:pPr>
            <a:r>
              <a:rPr lang="en-US" dirty="0"/>
              <a:t>ANY structure that follows </a:t>
            </a:r>
            <a:r>
              <a:rPr lang="en-US" u="sng" dirty="0"/>
              <a:t>all</a:t>
            </a:r>
            <a:r>
              <a:rPr lang="en-US" dirty="0"/>
              <a:t> of these guidelines is completely valid.</a:t>
            </a:r>
          </a:p>
        </p:txBody>
      </p:sp>
    </p:spTree>
    <p:extLst>
      <p:ext uri="{BB962C8B-B14F-4D97-AF65-F5344CB8AC3E}">
        <p14:creationId xmlns:p14="http://schemas.microsoft.com/office/powerpoint/2010/main" val="15535562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8FE375-D60A-1E4A-9B69-65CC0AAF9781}"/>
              </a:ext>
            </a:extLst>
          </p:cNvPr>
          <p:cNvSpPr>
            <a:spLocks noGrp="1"/>
          </p:cNvSpPr>
          <p:nvPr>
            <p:ph type="title"/>
          </p:nvPr>
        </p:nvSpPr>
        <p:spPr/>
        <p:txBody>
          <a:bodyPr/>
          <a:lstStyle/>
          <a:p>
            <a:r>
              <a:rPr lang="en-US" b="1" dirty="0"/>
              <a:t>So, where do I get started with my drawing?</a:t>
            </a:r>
          </a:p>
        </p:txBody>
      </p:sp>
      <p:sp>
        <p:nvSpPr>
          <p:cNvPr id="3" name="Content Placeholder 2">
            <a:extLst>
              <a:ext uri="{FF2B5EF4-FFF2-40B4-BE49-F238E27FC236}">
                <a16:creationId xmlns:a16="http://schemas.microsoft.com/office/drawing/2014/main" id="{C2458620-3D9B-D740-BFB9-34A567FF9510}"/>
              </a:ext>
            </a:extLst>
          </p:cNvPr>
          <p:cNvSpPr>
            <a:spLocks noGrp="1"/>
          </p:cNvSpPr>
          <p:nvPr>
            <p:ph idx="1"/>
          </p:nvPr>
        </p:nvSpPr>
        <p:spPr>
          <a:xfrm>
            <a:off x="838200" y="1825624"/>
            <a:ext cx="10515600" cy="4776343"/>
          </a:xfrm>
        </p:spPr>
        <p:txBody>
          <a:bodyPr>
            <a:normAutofit lnSpcReduction="10000"/>
          </a:bodyPr>
          <a:lstStyle/>
          <a:p>
            <a:pPr marL="0" indent="0">
              <a:buNone/>
            </a:pPr>
            <a:r>
              <a:rPr lang="en-US" dirty="0"/>
              <a:t>Typically, a good way to start is to draw the atom that can form the highest number of bonds in the middle and arrange the other atoms around it.</a:t>
            </a:r>
          </a:p>
          <a:p>
            <a:pPr marL="0" indent="0">
              <a:buNone/>
            </a:pPr>
            <a:endParaRPr lang="en-US" sz="1200" dirty="0"/>
          </a:p>
          <a:p>
            <a:pPr marL="0" indent="0">
              <a:buNone/>
            </a:pPr>
            <a:r>
              <a:rPr lang="en-US" dirty="0"/>
              <a:t>This may not always work, but it works more often than not.</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sz="2400" i="1" dirty="0"/>
              <a:t>(Helpful advice:  If you really have no idea where to start, just start putting stuff down at random.  It’s a good way to get moving!)</a:t>
            </a:r>
          </a:p>
        </p:txBody>
      </p:sp>
      <p:pic>
        <p:nvPicPr>
          <p:cNvPr id="3076" name="Picture 4" descr="Hand | ClipArt ETC">
            <a:extLst>
              <a:ext uri="{FF2B5EF4-FFF2-40B4-BE49-F238E27FC236}">
                <a16:creationId xmlns:a16="http://schemas.microsoft.com/office/drawing/2014/main" id="{823F645A-C246-0549-93E7-CE82AEDB01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3552" y="3853840"/>
            <a:ext cx="3346704" cy="1709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0993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1CC252E6-4BA6-A148-9481-E40D4CA49AB0}"/>
              </a:ext>
            </a:extLst>
          </p:cNvPr>
          <p:cNvSpPr>
            <a:spLocks noGrp="1"/>
          </p:cNvSpPr>
          <p:nvPr>
            <p:ph type="title"/>
          </p:nvPr>
        </p:nvSpPr>
        <p:spPr>
          <a:xfrm>
            <a:off x="838200" y="365125"/>
            <a:ext cx="10515600" cy="2487803"/>
          </a:xfrm>
        </p:spPr>
        <p:txBody>
          <a:bodyPr>
            <a:normAutofit fontScale="90000"/>
          </a:bodyPr>
          <a:lstStyle/>
          <a:p>
            <a:r>
              <a:rPr lang="en-US" b="1" dirty="0"/>
              <a:t>For some compounds, you’ll be finished at this point.  However, for others, you’ll have to keep going.  As a result, let’s look at steps 6 and 7…</a:t>
            </a:r>
          </a:p>
        </p:txBody>
      </p:sp>
      <p:pic>
        <p:nvPicPr>
          <p:cNvPr id="5122" name="Picture 2" descr="hip hip hooray clipart - Clip Art Library">
            <a:extLst>
              <a:ext uri="{FF2B5EF4-FFF2-40B4-BE49-F238E27FC236}">
                <a16:creationId xmlns:a16="http://schemas.microsoft.com/office/drawing/2014/main" id="{247C00ED-8D56-FE4B-ACF1-26D6DC3868C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8922" y="3051810"/>
            <a:ext cx="2857500" cy="285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70855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E7A1AD-C297-4B45-A62A-268884A05CE1}"/>
              </a:ext>
            </a:extLst>
          </p:cNvPr>
          <p:cNvSpPr>
            <a:spLocks noGrp="1"/>
          </p:cNvSpPr>
          <p:nvPr>
            <p:ph type="title"/>
          </p:nvPr>
        </p:nvSpPr>
        <p:spPr>
          <a:xfrm>
            <a:off x="838200" y="365125"/>
            <a:ext cx="10515600" cy="2323211"/>
          </a:xfrm>
        </p:spPr>
        <p:txBody>
          <a:bodyPr>
            <a:normAutofit fontScale="90000"/>
          </a:bodyPr>
          <a:lstStyle/>
          <a:p>
            <a:r>
              <a:rPr lang="en-US" b="1" dirty="0"/>
              <a:t>6.  When you’re done drawing your structure, add pairs of electrons until all atoms have the same number of octet electrons around them that they want (from step 2)</a:t>
            </a:r>
          </a:p>
        </p:txBody>
      </p:sp>
      <p:sp>
        <p:nvSpPr>
          <p:cNvPr id="4" name="TextBox 3">
            <a:extLst>
              <a:ext uri="{FF2B5EF4-FFF2-40B4-BE49-F238E27FC236}">
                <a16:creationId xmlns:a16="http://schemas.microsoft.com/office/drawing/2014/main" id="{2B0EC276-5739-204E-8640-614E12E24D84}"/>
              </a:ext>
            </a:extLst>
          </p:cNvPr>
          <p:cNvSpPr txBox="1"/>
          <p:nvPr/>
        </p:nvSpPr>
        <p:spPr>
          <a:xfrm>
            <a:off x="1389888" y="3429000"/>
            <a:ext cx="4325112" cy="1815882"/>
          </a:xfrm>
          <a:prstGeom prst="rect">
            <a:avLst/>
          </a:prstGeom>
          <a:noFill/>
        </p:spPr>
        <p:txBody>
          <a:bodyPr wrap="square" rtlCol="0">
            <a:spAutoFit/>
          </a:bodyPr>
          <a:lstStyle/>
          <a:p>
            <a:r>
              <a:rPr lang="en-US" sz="2800" dirty="0"/>
              <a:t>Our example:  NH</a:t>
            </a:r>
            <a:r>
              <a:rPr lang="en-US" sz="2800" baseline="-25000" dirty="0"/>
              <a:t>3</a:t>
            </a:r>
            <a:r>
              <a:rPr lang="en-US" sz="2800" dirty="0"/>
              <a:t>.  Go through steps 1-5 and come up with the basic structure, then we’ll meet back here.</a:t>
            </a:r>
          </a:p>
        </p:txBody>
      </p:sp>
      <p:pic>
        <p:nvPicPr>
          <p:cNvPr id="6150" name="Picture 6">
            <a:extLst>
              <a:ext uri="{FF2B5EF4-FFF2-40B4-BE49-F238E27FC236}">
                <a16:creationId xmlns:a16="http://schemas.microsoft.com/office/drawing/2014/main" id="{9A91C7B9-F2C0-434E-A850-857B1215C6C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4982" y="2532888"/>
            <a:ext cx="2268474" cy="302463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1A43791-0556-0942-BD18-9BFCD05C7BBD}"/>
              </a:ext>
            </a:extLst>
          </p:cNvPr>
          <p:cNvSpPr txBox="1"/>
          <p:nvPr/>
        </p:nvSpPr>
        <p:spPr>
          <a:xfrm>
            <a:off x="6300216" y="5678424"/>
            <a:ext cx="3959352" cy="523220"/>
          </a:xfrm>
          <a:prstGeom prst="rect">
            <a:avLst/>
          </a:prstGeom>
          <a:noFill/>
        </p:spPr>
        <p:txBody>
          <a:bodyPr wrap="square" rtlCol="0">
            <a:spAutoFit/>
          </a:bodyPr>
          <a:lstStyle/>
          <a:p>
            <a:pPr algn="ctr"/>
            <a:r>
              <a:rPr lang="en-US" sz="1400" i="1" dirty="0"/>
              <a:t>This is what bottles of ammonia look like in Russia, in case you were wondering.</a:t>
            </a:r>
          </a:p>
        </p:txBody>
      </p:sp>
    </p:spTree>
    <p:extLst>
      <p:ext uri="{BB962C8B-B14F-4D97-AF65-F5344CB8AC3E}">
        <p14:creationId xmlns:p14="http://schemas.microsoft.com/office/powerpoint/2010/main" val="672431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E5B5A97E-CCA7-924E-BE7E-8AC25EDD644E}"/>
              </a:ext>
            </a:extLst>
          </p:cNvPr>
          <p:cNvSpPr txBox="1"/>
          <p:nvPr/>
        </p:nvSpPr>
        <p:spPr>
          <a:xfrm>
            <a:off x="1636776" y="740664"/>
            <a:ext cx="3118104" cy="923330"/>
          </a:xfrm>
          <a:prstGeom prst="rect">
            <a:avLst/>
          </a:prstGeom>
          <a:noFill/>
        </p:spPr>
        <p:txBody>
          <a:bodyPr wrap="square" rtlCol="0">
            <a:spAutoFit/>
          </a:bodyPr>
          <a:lstStyle/>
          <a:p>
            <a:r>
              <a:rPr lang="en-US" dirty="0"/>
              <a:t>We’ll do this on the board, because it will make more sense that way.</a:t>
            </a:r>
          </a:p>
        </p:txBody>
      </p:sp>
      <p:sp>
        <p:nvSpPr>
          <p:cNvPr id="5" name="TextBox 4">
            <a:extLst>
              <a:ext uri="{FF2B5EF4-FFF2-40B4-BE49-F238E27FC236}">
                <a16:creationId xmlns:a16="http://schemas.microsoft.com/office/drawing/2014/main" id="{B8132B4B-1C5C-CB4D-AB87-793FC13CEE1A}"/>
              </a:ext>
            </a:extLst>
          </p:cNvPr>
          <p:cNvSpPr txBox="1"/>
          <p:nvPr/>
        </p:nvSpPr>
        <p:spPr>
          <a:xfrm>
            <a:off x="3557016" y="3145536"/>
            <a:ext cx="7187184" cy="2031325"/>
          </a:xfrm>
          <a:prstGeom prst="rect">
            <a:avLst/>
          </a:prstGeom>
          <a:noFill/>
        </p:spPr>
        <p:txBody>
          <a:bodyPr wrap="square" rtlCol="0">
            <a:spAutoFit/>
          </a:bodyPr>
          <a:lstStyle/>
          <a:p>
            <a:r>
              <a:rPr lang="en-US" dirty="0"/>
              <a:t>Again, step 6 says that when you’re drawing your structure, add pairs of electrons until all atoms have the same number of octet electrons they want (from step 2).  A reminder of how many this is:</a:t>
            </a:r>
          </a:p>
          <a:p>
            <a:pPr marL="285750" indent="-285750">
              <a:buFont typeface="Arial" panose="020B0604020202020204" pitchFamily="34" charset="0"/>
              <a:buChar char="•"/>
            </a:pPr>
            <a:r>
              <a:rPr lang="en-US" dirty="0"/>
              <a:t>Hydrogen wants 2</a:t>
            </a:r>
          </a:p>
          <a:p>
            <a:pPr marL="285750" indent="-285750">
              <a:buFont typeface="Arial" panose="020B0604020202020204" pitchFamily="34" charset="0"/>
              <a:buChar char="•"/>
            </a:pPr>
            <a:r>
              <a:rPr lang="en-US" dirty="0"/>
              <a:t>Beryllium wants 4</a:t>
            </a:r>
          </a:p>
          <a:p>
            <a:pPr marL="285750" indent="-285750">
              <a:buFont typeface="Arial" panose="020B0604020202020204" pitchFamily="34" charset="0"/>
              <a:buChar char="•"/>
            </a:pPr>
            <a:r>
              <a:rPr lang="en-US" dirty="0"/>
              <a:t>Boron wants 6 in neutral compounds and 8 in polyatomic ions</a:t>
            </a:r>
          </a:p>
          <a:p>
            <a:pPr marL="285750" indent="-285750">
              <a:buFont typeface="Arial" panose="020B0604020202020204" pitchFamily="34" charset="0"/>
              <a:buChar char="•"/>
            </a:pPr>
            <a:r>
              <a:rPr lang="en-US" dirty="0"/>
              <a:t>Everything else wants 8 electrons</a:t>
            </a:r>
          </a:p>
        </p:txBody>
      </p:sp>
    </p:spTree>
    <p:extLst>
      <p:ext uri="{BB962C8B-B14F-4D97-AF65-F5344CB8AC3E}">
        <p14:creationId xmlns:p14="http://schemas.microsoft.com/office/powerpoint/2010/main" val="5469291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0B8FDF-A698-4A4F-89C2-87E08CC4DD4A}"/>
              </a:ext>
            </a:extLst>
          </p:cNvPr>
          <p:cNvSpPr>
            <a:spLocks noGrp="1"/>
          </p:cNvSpPr>
          <p:nvPr>
            <p:ph type="title"/>
          </p:nvPr>
        </p:nvSpPr>
        <p:spPr/>
        <p:txBody>
          <a:bodyPr/>
          <a:lstStyle/>
          <a:p>
            <a:r>
              <a:rPr lang="en-US" b="1" dirty="0"/>
              <a:t>Step 7:  Add charges to atoms if possible</a:t>
            </a:r>
          </a:p>
        </p:txBody>
      </p:sp>
      <p:sp>
        <p:nvSpPr>
          <p:cNvPr id="3" name="Content Placeholder 2">
            <a:extLst>
              <a:ext uri="{FF2B5EF4-FFF2-40B4-BE49-F238E27FC236}">
                <a16:creationId xmlns:a16="http://schemas.microsoft.com/office/drawing/2014/main" id="{0BBA3FF4-1ABD-EE48-A697-A6D59A6C8073}"/>
              </a:ext>
            </a:extLst>
          </p:cNvPr>
          <p:cNvSpPr>
            <a:spLocks noGrp="1"/>
          </p:cNvSpPr>
          <p:nvPr>
            <p:ph idx="1"/>
          </p:nvPr>
        </p:nvSpPr>
        <p:spPr>
          <a:xfrm>
            <a:off x="838200" y="1825625"/>
            <a:ext cx="10515600" cy="4476321"/>
          </a:xfrm>
        </p:spPr>
        <p:txBody>
          <a:bodyPr>
            <a:normAutofit/>
          </a:bodyPr>
          <a:lstStyle/>
          <a:p>
            <a:pPr marL="0" indent="0">
              <a:buNone/>
            </a:pPr>
            <a:r>
              <a:rPr lang="en-US" dirty="0"/>
              <a:t>How to do this:  Compare the number of electrons that an atom OWNS (i.e. one per bond, two per lone pair) with the number of valence electrons it normally has (from the periodic table). directly attached to it to the number of octet electrons it wants.</a:t>
            </a:r>
          </a:p>
          <a:p>
            <a:pPr marL="0" indent="0">
              <a:buNone/>
            </a:pPr>
            <a:endParaRPr lang="en-US" dirty="0"/>
          </a:p>
          <a:p>
            <a:r>
              <a:rPr lang="en-US" dirty="0"/>
              <a:t>If you look at the formula for NH</a:t>
            </a:r>
            <a:r>
              <a:rPr lang="en-US" baseline="-25000" dirty="0"/>
              <a:t>3</a:t>
            </a:r>
            <a:r>
              <a:rPr lang="en-US" dirty="0"/>
              <a:t>, there’s no charge shown.  As a result, you don’t even need to do this step.</a:t>
            </a:r>
          </a:p>
          <a:p>
            <a:r>
              <a:rPr lang="en-US" dirty="0"/>
              <a:t>Since OH</a:t>
            </a:r>
            <a:r>
              <a:rPr lang="en-US" baseline="30000" dirty="0"/>
              <a:t>-</a:t>
            </a:r>
            <a:r>
              <a:rPr lang="en-US" dirty="0"/>
              <a:t> has a negative charge, we need to do the math to figure out what atom it’s stuck to. (Let’s do that now)</a:t>
            </a:r>
          </a:p>
        </p:txBody>
      </p:sp>
    </p:spTree>
    <p:extLst>
      <p:ext uri="{BB962C8B-B14F-4D97-AF65-F5344CB8AC3E}">
        <p14:creationId xmlns:p14="http://schemas.microsoft.com/office/powerpoint/2010/main" val="3334410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DF2C9-4AE1-5F48-A4A8-0EF6DB4B32D0}"/>
              </a:ext>
            </a:extLst>
          </p:cNvPr>
          <p:cNvSpPr>
            <a:spLocks noGrp="1"/>
          </p:cNvSpPr>
          <p:nvPr>
            <p:ph type="title"/>
          </p:nvPr>
        </p:nvSpPr>
        <p:spPr/>
        <p:txBody>
          <a:bodyPr/>
          <a:lstStyle/>
          <a:p>
            <a:r>
              <a:rPr lang="en-US" dirty="0"/>
              <a:t>Let’s do some more examples:</a:t>
            </a:r>
          </a:p>
        </p:txBody>
      </p:sp>
      <p:sp>
        <p:nvSpPr>
          <p:cNvPr id="3" name="Content Placeholder 2">
            <a:extLst>
              <a:ext uri="{FF2B5EF4-FFF2-40B4-BE49-F238E27FC236}">
                <a16:creationId xmlns:a16="http://schemas.microsoft.com/office/drawing/2014/main" id="{3BE00D88-6888-F140-8129-16F0E2CBD1F2}"/>
              </a:ext>
            </a:extLst>
          </p:cNvPr>
          <p:cNvSpPr>
            <a:spLocks noGrp="1"/>
          </p:cNvSpPr>
          <p:nvPr>
            <p:ph idx="1"/>
          </p:nvPr>
        </p:nvSpPr>
        <p:spPr>
          <a:xfrm>
            <a:off x="2430562" y="2013730"/>
            <a:ext cx="1584960" cy="3359023"/>
          </a:xfrm>
        </p:spPr>
        <p:txBody>
          <a:bodyPr>
            <a:normAutofit/>
          </a:bodyPr>
          <a:lstStyle/>
          <a:p>
            <a:pPr marL="0" indent="0">
              <a:buNone/>
            </a:pPr>
            <a:r>
              <a:rPr lang="en-US" sz="4800" dirty="0"/>
              <a:t>CO</a:t>
            </a:r>
            <a:r>
              <a:rPr lang="en-US" sz="4800" baseline="-25000" dirty="0"/>
              <a:t>2</a:t>
            </a:r>
          </a:p>
          <a:p>
            <a:pPr marL="0" indent="0">
              <a:buNone/>
            </a:pPr>
            <a:r>
              <a:rPr lang="en-US" sz="4800" dirty="0"/>
              <a:t>C</a:t>
            </a:r>
            <a:r>
              <a:rPr lang="en-US" sz="4800" baseline="-25000" dirty="0"/>
              <a:t>2</a:t>
            </a:r>
            <a:r>
              <a:rPr lang="en-US" sz="4800" dirty="0"/>
              <a:t>H</a:t>
            </a:r>
            <a:r>
              <a:rPr lang="en-US" sz="4800" baseline="-25000" dirty="0"/>
              <a:t>4</a:t>
            </a:r>
          </a:p>
          <a:p>
            <a:pPr marL="0" indent="0">
              <a:buNone/>
            </a:pPr>
            <a:r>
              <a:rPr lang="en-US" sz="4800" dirty="0"/>
              <a:t>SiF</a:t>
            </a:r>
            <a:r>
              <a:rPr lang="en-US" sz="4800" baseline="-25000" dirty="0"/>
              <a:t>4</a:t>
            </a:r>
          </a:p>
          <a:p>
            <a:pPr marL="0" indent="0">
              <a:buNone/>
            </a:pPr>
            <a:r>
              <a:rPr lang="en-US" sz="4800" dirty="0"/>
              <a:t>NO</a:t>
            </a:r>
            <a:r>
              <a:rPr lang="en-US" sz="4800" baseline="-25000" dirty="0"/>
              <a:t>3</a:t>
            </a:r>
            <a:r>
              <a:rPr lang="en-US" sz="4800" baseline="30000" dirty="0"/>
              <a:t>-1</a:t>
            </a:r>
          </a:p>
        </p:txBody>
      </p:sp>
      <p:sp>
        <p:nvSpPr>
          <p:cNvPr id="4" name="TextBox 3">
            <a:extLst>
              <a:ext uri="{FF2B5EF4-FFF2-40B4-BE49-F238E27FC236}">
                <a16:creationId xmlns:a16="http://schemas.microsoft.com/office/drawing/2014/main" id="{184A216A-B3E0-DA40-B9C4-D6E04C3721C1}"/>
              </a:ext>
            </a:extLst>
          </p:cNvPr>
          <p:cNvSpPr txBox="1"/>
          <p:nvPr/>
        </p:nvSpPr>
        <p:spPr>
          <a:xfrm>
            <a:off x="5856950" y="2944368"/>
            <a:ext cx="3904488" cy="1200329"/>
          </a:xfrm>
          <a:prstGeom prst="rect">
            <a:avLst/>
          </a:prstGeom>
          <a:noFill/>
        </p:spPr>
        <p:txBody>
          <a:bodyPr wrap="square" rtlCol="0">
            <a:spAutoFit/>
          </a:bodyPr>
          <a:lstStyle/>
          <a:p>
            <a:r>
              <a:rPr lang="en-US" dirty="0"/>
              <a:t>I’ll probably make some of you put these on the board or something.  It’s not really a very handy thing for PowerPoint.</a:t>
            </a:r>
          </a:p>
        </p:txBody>
      </p:sp>
    </p:spTree>
    <p:extLst>
      <p:ext uri="{BB962C8B-B14F-4D97-AF65-F5344CB8AC3E}">
        <p14:creationId xmlns:p14="http://schemas.microsoft.com/office/powerpoint/2010/main" val="13109270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8F8A51-9C0A-A547-9B39-19E639FB4295}"/>
              </a:ext>
            </a:extLst>
          </p:cNvPr>
          <p:cNvSpPr>
            <a:spLocks noGrp="1"/>
          </p:cNvSpPr>
          <p:nvPr>
            <p:ph type="title"/>
          </p:nvPr>
        </p:nvSpPr>
        <p:spPr/>
        <p:txBody>
          <a:bodyPr/>
          <a:lstStyle/>
          <a:p>
            <a:r>
              <a:rPr lang="en-US" dirty="0"/>
              <a:t>Uh oh… NO</a:t>
            </a:r>
            <a:r>
              <a:rPr lang="en-US" baseline="-25000" dirty="0"/>
              <a:t>3</a:t>
            </a:r>
            <a:r>
              <a:rPr lang="en-US" baseline="30000" dirty="0"/>
              <a:t>-</a:t>
            </a:r>
            <a:r>
              <a:rPr lang="en-US" dirty="0"/>
              <a:t> caused some problems, didn’t it?</a:t>
            </a:r>
          </a:p>
        </p:txBody>
      </p:sp>
      <p:sp>
        <p:nvSpPr>
          <p:cNvPr id="3" name="Content Placeholder 2">
            <a:extLst>
              <a:ext uri="{FF2B5EF4-FFF2-40B4-BE49-F238E27FC236}">
                <a16:creationId xmlns:a16="http://schemas.microsoft.com/office/drawing/2014/main" id="{C534E26E-267E-544B-9C4B-E9075993C0EC}"/>
              </a:ext>
            </a:extLst>
          </p:cNvPr>
          <p:cNvSpPr>
            <a:spLocks noGrp="1"/>
          </p:cNvSpPr>
          <p:nvPr>
            <p:ph idx="1"/>
          </p:nvPr>
        </p:nvSpPr>
        <p:spPr>
          <a:xfrm>
            <a:off x="1393371" y="2141537"/>
            <a:ext cx="10515600" cy="4351338"/>
          </a:xfrm>
        </p:spPr>
        <p:txBody>
          <a:bodyPr/>
          <a:lstStyle/>
          <a:p>
            <a:pPr marL="0" indent="0">
              <a:buNone/>
            </a:pPr>
            <a:r>
              <a:rPr lang="en-US" dirty="0"/>
              <a:t>We can draw it in one of three ways, all of which are correct:</a:t>
            </a:r>
          </a:p>
          <a:p>
            <a:pPr marL="0" indent="0">
              <a:buNone/>
            </a:pPr>
            <a:endParaRPr lang="en-US" dirty="0"/>
          </a:p>
        </p:txBody>
      </p:sp>
      <p:pic>
        <p:nvPicPr>
          <p:cNvPr id="7172" name="Picture 4">
            <a:extLst>
              <a:ext uri="{FF2B5EF4-FFF2-40B4-BE49-F238E27FC236}">
                <a16:creationId xmlns:a16="http://schemas.microsoft.com/office/drawing/2014/main" id="{06B21EDB-526F-FE4B-ADFE-1E6BB8343CC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3109" y="3429000"/>
            <a:ext cx="8925781" cy="19920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2799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EAC3FD-655B-FA4F-ACA4-B5FF128AE68F}"/>
              </a:ext>
            </a:extLst>
          </p:cNvPr>
          <p:cNvSpPr>
            <a:spLocks noGrp="1"/>
          </p:cNvSpPr>
          <p:nvPr>
            <p:ph type="title"/>
          </p:nvPr>
        </p:nvSpPr>
        <p:spPr/>
        <p:txBody>
          <a:bodyPr/>
          <a:lstStyle/>
          <a:p>
            <a:r>
              <a:rPr lang="en-US" b="1" dirty="0"/>
              <a:t>So, which one is </a:t>
            </a:r>
            <a:r>
              <a:rPr lang="en-US" b="1" u="sng" dirty="0"/>
              <a:t>actually</a:t>
            </a:r>
            <a:r>
              <a:rPr lang="en-US" b="1" dirty="0"/>
              <a:t> correct?</a:t>
            </a:r>
          </a:p>
        </p:txBody>
      </p:sp>
      <p:sp>
        <p:nvSpPr>
          <p:cNvPr id="3" name="Content Placeholder 2">
            <a:extLst>
              <a:ext uri="{FF2B5EF4-FFF2-40B4-BE49-F238E27FC236}">
                <a16:creationId xmlns:a16="http://schemas.microsoft.com/office/drawing/2014/main" id="{8D17EC7A-6CD5-1D41-8279-1DDFC91C7974}"/>
              </a:ext>
            </a:extLst>
          </p:cNvPr>
          <p:cNvSpPr>
            <a:spLocks noGrp="1"/>
          </p:cNvSpPr>
          <p:nvPr>
            <p:ph idx="1"/>
          </p:nvPr>
        </p:nvSpPr>
        <p:spPr/>
        <p:txBody>
          <a:bodyPr/>
          <a:lstStyle/>
          <a:p>
            <a:pPr marL="0" indent="0">
              <a:buNone/>
            </a:pPr>
            <a:r>
              <a:rPr lang="en-US" sz="3200" dirty="0"/>
              <a:t>All of them.  Sort of.</a:t>
            </a:r>
          </a:p>
          <a:p>
            <a:pPr marL="0" indent="0">
              <a:buNone/>
            </a:pPr>
            <a:endParaRPr lang="en-US" sz="3200" dirty="0"/>
          </a:p>
          <a:p>
            <a:pPr marL="0" indent="0">
              <a:buNone/>
            </a:pPr>
            <a:r>
              <a:rPr lang="en-US" sz="3200" dirty="0"/>
              <a:t>These structures are </a:t>
            </a:r>
            <a:r>
              <a:rPr lang="en-US" sz="3200" b="1" dirty="0"/>
              <a:t>resonance structures </a:t>
            </a:r>
            <a:r>
              <a:rPr lang="en-US" sz="3200" dirty="0"/>
              <a:t>– structures which have the same relative arrangement of atoms but different positions of the electrons/bonds/charges.</a:t>
            </a:r>
          </a:p>
          <a:p>
            <a:pPr marL="0" indent="0">
              <a:buNone/>
            </a:pPr>
            <a:endParaRPr lang="en-US" sz="3200" dirty="0"/>
          </a:p>
          <a:p>
            <a:pPr marL="0" indent="0">
              <a:buNone/>
            </a:pPr>
            <a:r>
              <a:rPr lang="en-US" sz="3200" dirty="0"/>
              <a:t>All of them are sort of correct.  And none of them is completely correct</a:t>
            </a:r>
            <a:r>
              <a:rPr lang="en-US" dirty="0"/>
              <a:t>.</a:t>
            </a:r>
          </a:p>
        </p:txBody>
      </p:sp>
    </p:spTree>
    <p:extLst>
      <p:ext uri="{BB962C8B-B14F-4D97-AF65-F5344CB8AC3E}">
        <p14:creationId xmlns:p14="http://schemas.microsoft.com/office/powerpoint/2010/main" val="15190279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5A25E8-FEEA-B14B-A6C9-4B2A7EF07B36}"/>
              </a:ext>
            </a:extLst>
          </p:cNvPr>
          <p:cNvSpPr>
            <a:spLocks noGrp="1"/>
          </p:cNvSpPr>
          <p:nvPr>
            <p:ph type="title"/>
          </p:nvPr>
        </p:nvSpPr>
        <p:spPr>
          <a:xfrm>
            <a:off x="740664" y="365125"/>
            <a:ext cx="10613136" cy="1325563"/>
          </a:xfrm>
        </p:spPr>
        <p:txBody>
          <a:bodyPr/>
          <a:lstStyle/>
          <a:p>
            <a:r>
              <a:rPr lang="en-US" b="1" dirty="0"/>
              <a:t>There are three types of chemical formula:</a:t>
            </a:r>
          </a:p>
        </p:txBody>
      </p:sp>
      <p:sp>
        <p:nvSpPr>
          <p:cNvPr id="4" name="TextBox 3">
            <a:extLst>
              <a:ext uri="{FF2B5EF4-FFF2-40B4-BE49-F238E27FC236}">
                <a16:creationId xmlns:a16="http://schemas.microsoft.com/office/drawing/2014/main" id="{BD4EA1FE-6C71-584B-B73C-32FBA13F5176}"/>
              </a:ext>
            </a:extLst>
          </p:cNvPr>
          <p:cNvSpPr txBox="1"/>
          <p:nvPr/>
        </p:nvSpPr>
        <p:spPr>
          <a:xfrm>
            <a:off x="1297658" y="1533465"/>
            <a:ext cx="9166578" cy="5324535"/>
          </a:xfrm>
          <a:prstGeom prst="rect">
            <a:avLst/>
          </a:prstGeom>
          <a:noFill/>
        </p:spPr>
        <p:txBody>
          <a:bodyPr wrap="square" rtlCol="0">
            <a:spAutoFit/>
          </a:bodyPr>
          <a:lstStyle/>
          <a:p>
            <a:r>
              <a:rPr lang="en-US" b="1" dirty="0"/>
              <a:t>1.  Molecular formulas: </a:t>
            </a:r>
          </a:p>
          <a:p>
            <a:endParaRPr lang="en-US" dirty="0"/>
          </a:p>
          <a:p>
            <a:pPr marL="285750" indent="-285750">
              <a:buFont typeface="Arial" panose="020B0604020202020204" pitchFamily="34" charset="0"/>
              <a:buChar char="•"/>
            </a:pPr>
            <a:r>
              <a:rPr lang="en-US" dirty="0"/>
              <a:t>They tell you exactly how many atoms of every element are present.  This is the type you normally think of when you think “formula.”</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Example:  C</a:t>
            </a:r>
            <a:r>
              <a:rPr lang="en-US" baseline="-25000" dirty="0"/>
              <a:t>2</a:t>
            </a:r>
            <a:r>
              <a:rPr lang="en-US" dirty="0"/>
              <a:t>H</a:t>
            </a:r>
            <a:r>
              <a:rPr lang="en-US" baseline="-25000" dirty="0"/>
              <a:t>4</a:t>
            </a:r>
            <a:r>
              <a:rPr lang="en-US" dirty="0"/>
              <a:t> has two atoms of carbon and four atoms of hydrogen</a:t>
            </a:r>
          </a:p>
          <a:p>
            <a:endParaRPr lang="en-US" dirty="0"/>
          </a:p>
          <a:p>
            <a:endParaRPr lang="en-US" dirty="0"/>
          </a:p>
          <a:p>
            <a:r>
              <a:rPr lang="en-US" b="1" dirty="0"/>
              <a:t>2.  Empirical formulas:</a:t>
            </a:r>
          </a:p>
          <a:p>
            <a:endParaRPr lang="en-US" dirty="0"/>
          </a:p>
          <a:p>
            <a:pPr marL="285750" indent="-285750">
              <a:buFont typeface="Arial" panose="020B0604020202020204" pitchFamily="34" charset="0"/>
              <a:buChar char="•"/>
            </a:pPr>
            <a:r>
              <a:rPr lang="en-US" dirty="0"/>
              <a:t>These are reduced formulas that tell you the ratio of the atoms of each element to each other.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Example:  The empirical formula of C</a:t>
            </a:r>
            <a:r>
              <a:rPr lang="en-US" sz="1600" baseline="-25000" dirty="0"/>
              <a:t>2</a:t>
            </a:r>
            <a:r>
              <a:rPr lang="en-US" dirty="0"/>
              <a:t>H</a:t>
            </a:r>
            <a:r>
              <a:rPr lang="en-US" sz="1600" baseline="-25000" dirty="0"/>
              <a:t>4</a:t>
            </a:r>
            <a:r>
              <a:rPr lang="en-US" dirty="0"/>
              <a:t> is CH</a:t>
            </a:r>
            <a:r>
              <a:rPr lang="en-US" sz="1600" baseline="-25000" dirty="0"/>
              <a:t>2</a:t>
            </a:r>
            <a:r>
              <a:rPr lang="en-US" dirty="0"/>
              <a:t> (both subscripts divided by 2)</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These really aren’t used much anymore, though there are types of chemical analysis that still use them (which is why you need to know them).</a:t>
            </a:r>
          </a:p>
          <a:p>
            <a:endParaRPr lang="en-US" sz="1600" dirty="0"/>
          </a:p>
          <a:p>
            <a:endParaRPr lang="en-US" dirty="0"/>
          </a:p>
        </p:txBody>
      </p:sp>
    </p:spTree>
    <p:extLst>
      <p:ext uri="{BB962C8B-B14F-4D97-AF65-F5344CB8AC3E}">
        <p14:creationId xmlns:p14="http://schemas.microsoft.com/office/powerpoint/2010/main" val="66818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3CCC-B2EF-1F41-ACF9-0836B0368074}"/>
              </a:ext>
            </a:extLst>
          </p:cNvPr>
          <p:cNvSpPr>
            <a:spLocks noGrp="1"/>
          </p:cNvSpPr>
          <p:nvPr>
            <p:ph type="title"/>
          </p:nvPr>
        </p:nvSpPr>
        <p:spPr/>
        <p:txBody>
          <a:bodyPr/>
          <a:lstStyle/>
          <a:p>
            <a:r>
              <a:rPr lang="en-US" b="1" dirty="0"/>
              <a:t>The actual structure is an average of the resonance structures</a:t>
            </a:r>
          </a:p>
        </p:txBody>
      </p:sp>
      <p:sp>
        <p:nvSpPr>
          <p:cNvPr id="3" name="Content Placeholder 2">
            <a:extLst>
              <a:ext uri="{FF2B5EF4-FFF2-40B4-BE49-F238E27FC236}">
                <a16:creationId xmlns:a16="http://schemas.microsoft.com/office/drawing/2014/main" id="{CE169E00-E3D0-074D-AE5A-071AB77D101D}"/>
              </a:ext>
            </a:extLst>
          </p:cNvPr>
          <p:cNvSpPr>
            <a:spLocks noGrp="1"/>
          </p:cNvSpPr>
          <p:nvPr>
            <p:ph idx="1"/>
          </p:nvPr>
        </p:nvSpPr>
        <p:spPr>
          <a:xfrm>
            <a:off x="1115786" y="1850231"/>
            <a:ext cx="10515600" cy="4351338"/>
          </a:xfrm>
        </p:spPr>
        <p:txBody>
          <a:bodyPr/>
          <a:lstStyle/>
          <a:p>
            <a:pPr marL="0" indent="0">
              <a:buNone/>
            </a:pPr>
            <a:r>
              <a:rPr lang="en-US" sz="3200" dirty="0"/>
              <a:t>In cases like this, the electrons are actually delocalized.  For the nitrate ion, each of the N-O bonds isn’t either singly or double-bonded, but all have equivalent 1 2/3 bonds.  If we were to draw what it actually looks like, this is the best we can do:</a:t>
            </a:r>
          </a:p>
          <a:p>
            <a:pPr marL="0" indent="0">
              <a:buNone/>
            </a:pPr>
            <a:endParaRPr lang="en-US" dirty="0"/>
          </a:p>
          <a:p>
            <a:pPr marL="0" indent="0">
              <a:buNone/>
            </a:pPr>
            <a:endParaRPr lang="en-US" dirty="0"/>
          </a:p>
        </p:txBody>
      </p:sp>
      <p:pic>
        <p:nvPicPr>
          <p:cNvPr id="8194" name="Picture 2">
            <a:extLst>
              <a:ext uri="{FF2B5EF4-FFF2-40B4-BE49-F238E27FC236}">
                <a16:creationId xmlns:a16="http://schemas.microsoft.com/office/drawing/2014/main" id="{86D6C5FB-1478-C34C-8C08-7405FB6CA3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2450" y="4025900"/>
            <a:ext cx="3289300" cy="2286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02E24F3-89BA-6347-8F5C-AE66B025C1F7}"/>
              </a:ext>
            </a:extLst>
          </p:cNvPr>
          <p:cNvSpPr txBox="1"/>
          <p:nvPr/>
        </p:nvSpPr>
        <p:spPr>
          <a:xfrm>
            <a:off x="5519056" y="4353292"/>
            <a:ext cx="5225143" cy="1631216"/>
          </a:xfrm>
          <a:prstGeom prst="rect">
            <a:avLst/>
          </a:prstGeom>
          <a:noFill/>
        </p:spPr>
        <p:txBody>
          <a:bodyPr wrap="square" rtlCol="0">
            <a:spAutoFit/>
          </a:bodyPr>
          <a:lstStyle/>
          <a:p>
            <a:r>
              <a:rPr lang="en-US" sz="2000" dirty="0"/>
              <a:t>Because this structure is hard to visualize, we typically draw each of the resonance structures with double-headed arrows between them to show that they’re equivalent.  Let’s see on the next slide…</a:t>
            </a:r>
          </a:p>
        </p:txBody>
      </p:sp>
    </p:spTree>
    <p:extLst>
      <p:ext uri="{BB962C8B-B14F-4D97-AF65-F5344CB8AC3E}">
        <p14:creationId xmlns:p14="http://schemas.microsoft.com/office/powerpoint/2010/main" val="10580671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0230C1-B4D0-874A-B808-4D7DFE76C9C2}"/>
              </a:ext>
            </a:extLst>
          </p:cNvPr>
          <p:cNvSpPr>
            <a:spLocks noGrp="1"/>
          </p:cNvSpPr>
          <p:nvPr>
            <p:ph type="title"/>
          </p:nvPr>
        </p:nvSpPr>
        <p:spPr/>
        <p:txBody>
          <a:bodyPr/>
          <a:lstStyle/>
          <a:p>
            <a:r>
              <a:rPr lang="en-US" b="1" dirty="0"/>
              <a:t>The correct way to draw resonance structures</a:t>
            </a:r>
          </a:p>
        </p:txBody>
      </p:sp>
      <p:pic>
        <p:nvPicPr>
          <p:cNvPr id="9218" name="Picture 2">
            <a:extLst>
              <a:ext uri="{FF2B5EF4-FFF2-40B4-BE49-F238E27FC236}">
                <a16:creationId xmlns:a16="http://schemas.microsoft.com/office/drawing/2014/main" id="{DBDA2AC7-6760-2D42-B994-037D065C16B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33650" y="2815658"/>
            <a:ext cx="6896100" cy="1587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6347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14FA7-92EF-254C-ABA6-1DB855E03D94}"/>
              </a:ext>
            </a:extLst>
          </p:cNvPr>
          <p:cNvSpPr>
            <a:spLocks noGrp="1"/>
          </p:cNvSpPr>
          <p:nvPr>
            <p:ph type="title"/>
          </p:nvPr>
        </p:nvSpPr>
        <p:spPr/>
        <p:txBody>
          <a:bodyPr/>
          <a:lstStyle/>
          <a:p>
            <a:r>
              <a:rPr lang="en-US" dirty="0"/>
              <a:t>And now, it is time to practice…</a:t>
            </a:r>
          </a:p>
        </p:txBody>
      </p:sp>
      <p:sp>
        <p:nvSpPr>
          <p:cNvPr id="3" name="Content Placeholder 2">
            <a:extLst>
              <a:ext uri="{FF2B5EF4-FFF2-40B4-BE49-F238E27FC236}">
                <a16:creationId xmlns:a16="http://schemas.microsoft.com/office/drawing/2014/main" id="{8E9B3DF2-95FC-EB41-BA8B-E3E97031CE2C}"/>
              </a:ext>
            </a:extLst>
          </p:cNvPr>
          <p:cNvSpPr>
            <a:spLocks noGrp="1"/>
          </p:cNvSpPr>
          <p:nvPr>
            <p:ph idx="1"/>
          </p:nvPr>
        </p:nvSpPr>
        <p:spPr>
          <a:xfrm>
            <a:off x="1453242" y="1825625"/>
            <a:ext cx="9900557" cy="4351338"/>
          </a:xfrm>
        </p:spPr>
        <p:txBody>
          <a:bodyPr/>
          <a:lstStyle/>
          <a:p>
            <a:pPr marL="0" indent="0">
              <a:buNone/>
            </a:pPr>
            <a:r>
              <a:rPr lang="en-US" dirty="0"/>
              <a:t>Worksheet is forthcoming.</a:t>
            </a:r>
          </a:p>
        </p:txBody>
      </p:sp>
      <p:pic>
        <p:nvPicPr>
          <p:cNvPr id="10242" name="Picture 2">
            <a:extLst>
              <a:ext uri="{FF2B5EF4-FFF2-40B4-BE49-F238E27FC236}">
                <a16:creationId xmlns:a16="http://schemas.microsoft.com/office/drawing/2014/main" id="{23BC3897-E2C1-E74C-A510-61B707BCEDB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0" y="1825625"/>
            <a:ext cx="3458052" cy="44740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30460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E5F5B5-205B-FB49-A85F-BD2CDF6B2A80}"/>
              </a:ext>
            </a:extLst>
          </p:cNvPr>
          <p:cNvSpPr>
            <a:spLocks noGrp="1"/>
          </p:cNvSpPr>
          <p:nvPr>
            <p:ph type="title"/>
          </p:nvPr>
        </p:nvSpPr>
        <p:spPr>
          <a:xfrm>
            <a:off x="838200" y="511608"/>
            <a:ext cx="10515600" cy="1325563"/>
          </a:xfrm>
        </p:spPr>
        <p:txBody>
          <a:bodyPr/>
          <a:lstStyle/>
          <a:p>
            <a:r>
              <a:rPr lang="en-US" b="1" dirty="0"/>
              <a:t>3.  Structural formulas</a:t>
            </a:r>
          </a:p>
        </p:txBody>
      </p:sp>
      <p:sp>
        <p:nvSpPr>
          <p:cNvPr id="3" name="Content Placeholder 2">
            <a:extLst>
              <a:ext uri="{FF2B5EF4-FFF2-40B4-BE49-F238E27FC236}">
                <a16:creationId xmlns:a16="http://schemas.microsoft.com/office/drawing/2014/main" id="{1D1D4725-48D7-D749-BCB8-093B9D359ABF}"/>
              </a:ext>
            </a:extLst>
          </p:cNvPr>
          <p:cNvSpPr>
            <a:spLocks noGrp="1"/>
          </p:cNvSpPr>
          <p:nvPr>
            <p:ph idx="1"/>
          </p:nvPr>
        </p:nvSpPr>
        <p:spPr>
          <a:xfrm>
            <a:off x="838200" y="1825625"/>
            <a:ext cx="10515600" cy="1173607"/>
          </a:xfrm>
        </p:spPr>
        <p:txBody>
          <a:bodyPr/>
          <a:lstStyle/>
          <a:p>
            <a:r>
              <a:rPr lang="en-US" dirty="0"/>
              <a:t>Structural formulas show where every atom in the molecule are.</a:t>
            </a:r>
          </a:p>
          <a:p>
            <a:r>
              <a:rPr lang="en-US" dirty="0"/>
              <a:t>Examples:</a:t>
            </a:r>
          </a:p>
        </p:txBody>
      </p:sp>
      <p:pic>
        <p:nvPicPr>
          <p:cNvPr id="2050" name="Picture 2">
            <a:extLst>
              <a:ext uri="{FF2B5EF4-FFF2-40B4-BE49-F238E27FC236}">
                <a16:creationId xmlns:a16="http://schemas.microsoft.com/office/drawing/2014/main" id="{DC8B75DA-1F20-7143-A950-2A01947B80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63852" y="3148584"/>
            <a:ext cx="1295400" cy="1219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9CE4786-90FE-2A47-86A9-47DF22F47406}"/>
              </a:ext>
            </a:extLst>
          </p:cNvPr>
          <p:cNvSpPr txBox="1"/>
          <p:nvPr/>
        </p:nvSpPr>
        <p:spPr>
          <a:xfrm>
            <a:off x="1682496" y="4367784"/>
            <a:ext cx="1801368" cy="523220"/>
          </a:xfrm>
          <a:prstGeom prst="rect">
            <a:avLst/>
          </a:prstGeom>
          <a:noFill/>
        </p:spPr>
        <p:txBody>
          <a:bodyPr wrap="square" rtlCol="0">
            <a:spAutoFit/>
          </a:bodyPr>
          <a:lstStyle/>
          <a:p>
            <a:pPr algn="ctr"/>
            <a:r>
              <a:rPr lang="en-US" sz="1400" i="1" dirty="0"/>
              <a:t>Newman projection (organic chemistry)</a:t>
            </a:r>
          </a:p>
        </p:txBody>
      </p:sp>
      <p:pic>
        <p:nvPicPr>
          <p:cNvPr id="2052" name="Picture 4">
            <a:extLst>
              <a:ext uri="{FF2B5EF4-FFF2-40B4-BE49-F238E27FC236}">
                <a16:creationId xmlns:a16="http://schemas.microsoft.com/office/drawing/2014/main" id="{84959AD1-E4D0-7341-BC51-80D00B4B01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494" y="2999232"/>
            <a:ext cx="1054100" cy="1524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472F59E-06BA-DE4E-9AA3-9AE372FFFD7E}"/>
              </a:ext>
            </a:extLst>
          </p:cNvPr>
          <p:cNvSpPr txBox="1"/>
          <p:nvPr/>
        </p:nvSpPr>
        <p:spPr>
          <a:xfrm>
            <a:off x="3759708" y="4523232"/>
            <a:ext cx="1947672" cy="523220"/>
          </a:xfrm>
          <a:prstGeom prst="rect">
            <a:avLst/>
          </a:prstGeom>
          <a:noFill/>
        </p:spPr>
        <p:txBody>
          <a:bodyPr wrap="square" rtlCol="0">
            <a:spAutoFit/>
          </a:bodyPr>
          <a:lstStyle/>
          <a:p>
            <a:pPr algn="ctr"/>
            <a:r>
              <a:rPr lang="en-US" sz="1400" i="1" dirty="0"/>
              <a:t>Fischer projection (biochemistry)</a:t>
            </a:r>
          </a:p>
        </p:txBody>
      </p:sp>
      <p:pic>
        <p:nvPicPr>
          <p:cNvPr id="2056" name="Picture 8">
            <a:extLst>
              <a:ext uri="{FF2B5EF4-FFF2-40B4-BE49-F238E27FC236}">
                <a16:creationId xmlns:a16="http://schemas.microsoft.com/office/drawing/2014/main" id="{E6074378-8FD6-3E4D-9D00-1D63B768B5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7836" y="2663952"/>
            <a:ext cx="3898900" cy="22860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73400D0-4B19-DC43-A851-85D9E5777C77}"/>
              </a:ext>
            </a:extLst>
          </p:cNvPr>
          <p:cNvSpPr txBox="1"/>
          <p:nvPr/>
        </p:nvSpPr>
        <p:spPr>
          <a:xfrm>
            <a:off x="6307836" y="5046452"/>
            <a:ext cx="3311652" cy="1015663"/>
          </a:xfrm>
          <a:prstGeom prst="rect">
            <a:avLst/>
          </a:prstGeom>
          <a:noFill/>
        </p:spPr>
        <p:txBody>
          <a:bodyPr wrap="square" rtlCol="0">
            <a:spAutoFit/>
          </a:bodyPr>
          <a:lstStyle/>
          <a:p>
            <a:pPr algn="ctr"/>
            <a:r>
              <a:rPr lang="en-US" sz="2000" i="1" dirty="0"/>
              <a:t>Lewis structure</a:t>
            </a:r>
          </a:p>
          <a:p>
            <a:pPr algn="ctr"/>
            <a:r>
              <a:rPr lang="en-US" sz="2000" i="1" dirty="0"/>
              <a:t>(widely used throughout all branches of chemistry</a:t>
            </a:r>
          </a:p>
        </p:txBody>
      </p:sp>
    </p:spTree>
    <p:extLst>
      <p:ext uri="{BB962C8B-B14F-4D97-AF65-F5344CB8AC3E}">
        <p14:creationId xmlns:p14="http://schemas.microsoft.com/office/powerpoint/2010/main" val="27307989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6EAC3C-53D8-8345-A042-F1B3AD563746}"/>
              </a:ext>
            </a:extLst>
          </p:cNvPr>
          <p:cNvSpPr>
            <a:spLocks noGrp="1"/>
          </p:cNvSpPr>
          <p:nvPr>
            <p:ph type="title"/>
          </p:nvPr>
        </p:nvSpPr>
        <p:spPr/>
        <p:txBody>
          <a:bodyPr/>
          <a:lstStyle/>
          <a:p>
            <a:pPr algn="ctr"/>
            <a:r>
              <a:rPr lang="en-US" b="1" dirty="0"/>
              <a:t>How To Draw Lewis Structures:  Example CH</a:t>
            </a:r>
            <a:r>
              <a:rPr lang="en-US" b="1" baseline="-25000" dirty="0"/>
              <a:t>4</a:t>
            </a:r>
            <a:endParaRPr lang="en-US" b="1" dirty="0"/>
          </a:p>
        </p:txBody>
      </p:sp>
      <p:sp>
        <p:nvSpPr>
          <p:cNvPr id="3" name="Content Placeholder 2">
            <a:extLst>
              <a:ext uri="{FF2B5EF4-FFF2-40B4-BE49-F238E27FC236}">
                <a16:creationId xmlns:a16="http://schemas.microsoft.com/office/drawing/2014/main" id="{DDE1041D-5105-154B-B1A6-39B979369F1C}"/>
              </a:ext>
            </a:extLst>
          </p:cNvPr>
          <p:cNvSpPr>
            <a:spLocks noGrp="1"/>
          </p:cNvSpPr>
          <p:nvPr>
            <p:ph idx="1"/>
          </p:nvPr>
        </p:nvSpPr>
        <p:spPr>
          <a:xfrm>
            <a:off x="838200" y="1609344"/>
            <a:ext cx="10515600" cy="4626864"/>
          </a:xfrm>
        </p:spPr>
        <p:txBody>
          <a:bodyPr>
            <a:normAutofit/>
          </a:bodyPr>
          <a:lstStyle/>
          <a:p>
            <a:pPr marL="514350" indent="-514350">
              <a:buFont typeface="+mj-lt"/>
              <a:buAutoNum type="arabicPeriod"/>
            </a:pPr>
            <a:r>
              <a:rPr lang="en-US" sz="3200" b="1" dirty="0"/>
              <a:t>Count the total number of valence electrons in the molecule</a:t>
            </a:r>
          </a:p>
          <a:p>
            <a:r>
              <a:rPr lang="en-US" dirty="0"/>
              <a:t>This is done by finding the total number of valence electrons that each element has, multiplied by the number of atoms of this element.</a:t>
            </a:r>
          </a:p>
          <a:p>
            <a:pPr marL="0" indent="0">
              <a:buNone/>
            </a:pPr>
            <a:endParaRPr lang="en-US" dirty="0"/>
          </a:p>
          <a:p>
            <a:pPr marL="0" indent="0">
              <a:buNone/>
            </a:pPr>
            <a:r>
              <a:rPr lang="en-US" u="sng" dirty="0"/>
              <a:t>In our example (CH</a:t>
            </a:r>
            <a:r>
              <a:rPr lang="en-US" u="sng" baseline="-25000" dirty="0"/>
              <a:t>4</a:t>
            </a:r>
            <a:r>
              <a:rPr lang="en-US" u="sng" dirty="0"/>
              <a:t>):</a:t>
            </a:r>
          </a:p>
          <a:p>
            <a:pPr marL="0" indent="0">
              <a:buNone/>
            </a:pPr>
            <a:r>
              <a:rPr lang="en-US" dirty="0"/>
              <a:t>C:  4 valence electrons x 1 atom of C =  4 valence electrons</a:t>
            </a:r>
          </a:p>
          <a:p>
            <a:pPr marL="0" indent="0">
              <a:buNone/>
            </a:pPr>
            <a:r>
              <a:rPr lang="en-US" dirty="0"/>
              <a:t>H:  1 valence electron x 4 atoms of H = </a:t>
            </a:r>
            <a:r>
              <a:rPr lang="en-US" u="sng" dirty="0"/>
              <a:t>4 valence electrons</a:t>
            </a:r>
          </a:p>
          <a:p>
            <a:pPr marL="0" indent="0">
              <a:buNone/>
            </a:pPr>
            <a:r>
              <a:rPr lang="en-US" b="1" dirty="0"/>
              <a:t>		                   	       Total:       8 valence electrons</a:t>
            </a:r>
          </a:p>
        </p:txBody>
      </p:sp>
    </p:spTree>
    <p:extLst>
      <p:ext uri="{BB962C8B-B14F-4D97-AF65-F5344CB8AC3E}">
        <p14:creationId xmlns:p14="http://schemas.microsoft.com/office/powerpoint/2010/main" val="3111452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EC114F-DCE6-4A47-83B1-240D7B549E1B}"/>
              </a:ext>
            </a:extLst>
          </p:cNvPr>
          <p:cNvSpPr>
            <a:spLocks noGrp="1"/>
          </p:cNvSpPr>
          <p:nvPr>
            <p:ph type="title"/>
          </p:nvPr>
        </p:nvSpPr>
        <p:spPr/>
        <p:txBody>
          <a:bodyPr/>
          <a:lstStyle/>
          <a:p>
            <a:r>
              <a:rPr lang="en-US" b="1" dirty="0"/>
              <a:t>1. Valence electrons (continued)</a:t>
            </a:r>
          </a:p>
        </p:txBody>
      </p:sp>
      <p:sp>
        <p:nvSpPr>
          <p:cNvPr id="3" name="Content Placeholder 2">
            <a:extLst>
              <a:ext uri="{FF2B5EF4-FFF2-40B4-BE49-F238E27FC236}">
                <a16:creationId xmlns:a16="http://schemas.microsoft.com/office/drawing/2014/main" id="{FC4B10E2-7C8B-BD42-81FA-302A1F3250C7}"/>
              </a:ext>
            </a:extLst>
          </p:cNvPr>
          <p:cNvSpPr>
            <a:spLocks noGrp="1"/>
          </p:cNvSpPr>
          <p:nvPr>
            <p:ph idx="1"/>
          </p:nvPr>
        </p:nvSpPr>
        <p:spPr>
          <a:xfrm>
            <a:off x="838200" y="1527048"/>
            <a:ext cx="10515600" cy="4649915"/>
          </a:xfrm>
        </p:spPr>
        <p:txBody>
          <a:bodyPr>
            <a:normAutofit/>
          </a:bodyPr>
          <a:lstStyle/>
          <a:p>
            <a:pPr marL="0" indent="0">
              <a:buNone/>
            </a:pPr>
            <a:r>
              <a:rPr lang="en-US" dirty="0"/>
              <a:t>If you’re trying to find the number of valence electrons for a polyatomic ion, adjust your count:</a:t>
            </a:r>
          </a:p>
          <a:p>
            <a:r>
              <a:rPr lang="en-US" dirty="0"/>
              <a:t>If it’s a cation, subtract the amount of positive charge from the count.</a:t>
            </a:r>
          </a:p>
          <a:p>
            <a:r>
              <a:rPr lang="en-US" dirty="0"/>
              <a:t>If it’s an anion, add the amount of negative charge to the count.</a:t>
            </a:r>
          </a:p>
          <a:p>
            <a:pPr marL="0" indent="0">
              <a:buNone/>
            </a:pPr>
            <a:endParaRPr lang="en-US" dirty="0"/>
          </a:p>
          <a:p>
            <a:pPr marL="0" indent="0">
              <a:buNone/>
            </a:pPr>
            <a:r>
              <a:rPr lang="en-US" dirty="0"/>
              <a:t>Example:  OH</a:t>
            </a:r>
            <a:r>
              <a:rPr lang="en-US" baseline="30000" dirty="0"/>
              <a:t>-1</a:t>
            </a:r>
            <a:r>
              <a:rPr lang="en-US" dirty="0"/>
              <a:t> will have a total of 8 valence electrons</a:t>
            </a:r>
          </a:p>
          <a:p>
            <a:r>
              <a:rPr lang="en-US" dirty="0"/>
              <a:t>Six from oxygen</a:t>
            </a:r>
          </a:p>
          <a:p>
            <a:r>
              <a:rPr lang="en-US" dirty="0"/>
              <a:t>One from hydrogen</a:t>
            </a:r>
          </a:p>
          <a:p>
            <a:r>
              <a:rPr lang="en-US" dirty="0"/>
              <a:t>One from the -1 charge</a:t>
            </a:r>
          </a:p>
          <a:p>
            <a:pPr marL="0" indent="0">
              <a:buNone/>
            </a:pPr>
            <a:endParaRPr lang="en-US" dirty="0"/>
          </a:p>
        </p:txBody>
      </p:sp>
    </p:spTree>
    <p:extLst>
      <p:ext uri="{BB962C8B-B14F-4D97-AF65-F5344CB8AC3E}">
        <p14:creationId xmlns:p14="http://schemas.microsoft.com/office/powerpoint/2010/main" val="10085896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278B4-C3C2-0447-9272-F646EC16828A}"/>
              </a:ext>
            </a:extLst>
          </p:cNvPr>
          <p:cNvSpPr>
            <a:spLocks noGrp="1"/>
          </p:cNvSpPr>
          <p:nvPr>
            <p:ph type="title"/>
          </p:nvPr>
        </p:nvSpPr>
        <p:spPr/>
        <p:txBody>
          <a:bodyPr>
            <a:normAutofit/>
          </a:bodyPr>
          <a:lstStyle/>
          <a:p>
            <a:r>
              <a:rPr lang="en-US" sz="4000" b="1" dirty="0"/>
              <a:t>2.  Find the number of “octet electrons” for the 	molecule</a:t>
            </a:r>
          </a:p>
        </p:txBody>
      </p:sp>
      <p:sp>
        <p:nvSpPr>
          <p:cNvPr id="3" name="Content Placeholder 2">
            <a:extLst>
              <a:ext uri="{FF2B5EF4-FFF2-40B4-BE49-F238E27FC236}">
                <a16:creationId xmlns:a16="http://schemas.microsoft.com/office/drawing/2014/main" id="{9893206B-ADA2-AA44-9D92-63002A2583AF}"/>
              </a:ext>
            </a:extLst>
          </p:cNvPr>
          <p:cNvSpPr>
            <a:spLocks noGrp="1"/>
          </p:cNvSpPr>
          <p:nvPr>
            <p:ph idx="1"/>
          </p:nvPr>
        </p:nvSpPr>
        <p:spPr/>
        <p:txBody>
          <a:bodyPr>
            <a:normAutofit fontScale="92500" lnSpcReduction="20000"/>
          </a:bodyPr>
          <a:lstStyle/>
          <a:p>
            <a:pPr marL="0" indent="0">
              <a:buNone/>
            </a:pPr>
            <a:r>
              <a:rPr lang="en-US" u="sng" dirty="0"/>
              <a:t>The rules for doing this:</a:t>
            </a:r>
          </a:p>
          <a:p>
            <a:r>
              <a:rPr lang="en-US" dirty="0"/>
              <a:t>Hydrogen ALWAYS wants 2 octet electrons!</a:t>
            </a:r>
          </a:p>
          <a:p>
            <a:r>
              <a:rPr lang="en-US" dirty="0"/>
              <a:t>Beryllium ALWAYS wants 4 octet electrons!</a:t>
            </a:r>
          </a:p>
          <a:p>
            <a:r>
              <a:rPr lang="en-US" dirty="0"/>
              <a:t>Boron wants 6 octet electrons for neutral molecules, 8 in anions</a:t>
            </a:r>
          </a:p>
          <a:p>
            <a:r>
              <a:rPr lang="en-US" dirty="0"/>
              <a:t>ALL OTHER ELEMENTS ALWAYS WANT 8 OCTET ELECTRONS!</a:t>
            </a:r>
          </a:p>
          <a:p>
            <a:endParaRPr lang="en-US" dirty="0"/>
          </a:p>
          <a:p>
            <a:pPr marL="0" indent="0">
              <a:buNone/>
            </a:pPr>
            <a:r>
              <a:rPr lang="en-US" u="sng" dirty="0"/>
              <a:t>In our example (CH</a:t>
            </a:r>
            <a:r>
              <a:rPr lang="en-US" u="sng" baseline="-25000" dirty="0"/>
              <a:t>4</a:t>
            </a:r>
            <a:r>
              <a:rPr lang="en-US" u="sng" dirty="0"/>
              <a:t>):</a:t>
            </a:r>
          </a:p>
          <a:p>
            <a:pPr marL="0" indent="0">
              <a:buNone/>
            </a:pPr>
            <a:r>
              <a:rPr lang="en-US" dirty="0"/>
              <a:t>C:  8 octet electrons x 1 atom = 8 octet electrons</a:t>
            </a:r>
          </a:p>
          <a:p>
            <a:pPr marL="0" indent="0">
              <a:buNone/>
            </a:pPr>
            <a:r>
              <a:rPr lang="en-US" dirty="0"/>
              <a:t>H:  2 octet electrons x 4 atoms = </a:t>
            </a:r>
            <a:r>
              <a:rPr lang="en-US" u="sng" dirty="0"/>
              <a:t>8 octet electrons</a:t>
            </a:r>
          </a:p>
          <a:p>
            <a:pPr marL="0" indent="0">
              <a:buNone/>
            </a:pPr>
            <a:r>
              <a:rPr lang="en-US" dirty="0"/>
              <a:t>			</a:t>
            </a:r>
            <a:r>
              <a:rPr lang="en-US" b="1" dirty="0"/>
              <a:t>Total:	        16 octet electrons</a:t>
            </a:r>
          </a:p>
        </p:txBody>
      </p:sp>
    </p:spTree>
    <p:extLst>
      <p:ext uri="{BB962C8B-B14F-4D97-AF65-F5344CB8AC3E}">
        <p14:creationId xmlns:p14="http://schemas.microsoft.com/office/powerpoint/2010/main" val="2130045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61B9B6-C2A8-0D4A-A7F4-C4400AAE8453}"/>
              </a:ext>
            </a:extLst>
          </p:cNvPr>
          <p:cNvSpPr>
            <a:spLocks noGrp="1"/>
          </p:cNvSpPr>
          <p:nvPr>
            <p:ph type="title"/>
          </p:nvPr>
        </p:nvSpPr>
        <p:spPr/>
        <p:txBody>
          <a:bodyPr/>
          <a:lstStyle/>
          <a:p>
            <a:r>
              <a:rPr lang="en-US" b="1" dirty="0"/>
              <a:t>3.  Find the number of bonding electrons in</a:t>
            </a:r>
            <a:br>
              <a:rPr lang="en-US" b="1" dirty="0"/>
            </a:br>
            <a:r>
              <a:rPr lang="en-US" b="1" dirty="0"/>
              <a:t>  	the molecule</a:t>
            </a:r>
          </a:p>
        </p:txBody>
      </p:sp>
      <p:sp>
        <p:nvSpPr>
          <p:cNvPr id="3" name="Content Placeholder 2">
            <a:extLst>
              <a:ext uri="{FF2B5EF4-FFF2-40B4-BE49-F238E27FC236}">
                <a16:creationId xmlns:a16="http://schemas.microsoft.com/office/drawing/2014/main" id="{82F02598-B552-1447-AE97-BA64BFA98E83}"/>
              </a:ext>
            </a:extLst>
          </p:cNvPr>
          <p:cNvSpPr>
            <a:spLocks noGrp="1"/>
          </p:cNvSpPr>
          <p:nvPr>
            <p:ph idx="1"/>
          </p:nvPr>
        </p:nvSpPr>
        <p:spPr>
          <a:xfrm>
            <a:off x="1563624" y="1825625"/>
            <a:ext cx="9790176" cy="4351338"/>
          </a:xfrm>
        </p:spPr>
        <p:txBody>
          <a:bodyPr/>
          <a:lstStyle/>
          <a:p>
            <a:pPr marL="0" indent="0">
              <a:buNone/>
            </a:pPr>
            <a:r>
              <a:rPr lang="en-US" dirty="0"/>
              <a:t>These are the electrons that form the covalent bonds in the molecule.</a:t>
            </a:r>
          </a:p>
          <a:p>
            <a:pPr marL="0" indent="0">
              <a:buNone/>
            </a:pPr>
            <a:endParaRPr lang="en-US" dirty="0"/>
          </a:p>
          <a:p>
            <a:pPr marL="0" indent="0">
              <a:buNone/>
            </a:pPr>
            <a:r>
              <a:rPr lang="en-US" dirty="0"/>
              <a:t>How to do this:  Subtract the valence electrons from the octet electrons (or, if you’ve forgotten which is which, the small number from the big one)</a:t>
            </a:r>
          </a:p>
          <a:p>
            <a:pPr marL="0" indent="0">
              <a:buNone/>
            </a:pPr>
            <a:endParaRPr lang="en-US" dirty="0"/>
          </a:p>
          <a:p>
            <a:pPr marL="0" indent="0">
              <a:buNone/>
            </a:pPr>
            <a:r>
              <a:rPr lang="en-US" u="sng" dirty="0"/>
              <a:t>In our example (CH</a:t>
            </a:r>
            <a:r>
              <a:rPr lang="en-US" u="sng" baseline="-25000" dirty="0"/>
              <a:t>4</a:t>
            </a:r>
            <a:r>
              <a:rPr lang="en-US" u="sng" dirty="0"/>
              <a:t>):</a:t>
            </a:r>
          </a:p>
          <a:p>
            <a:pPr marL="0" indent="0">
              <a:buNone/>
            </a:pPr>
            <a:r>
              <a:rPr lang="en-US" dirty="0"/>
              <a:t>16 octet electrons – 8 valence electrons = </a:t>
            </a:r>
            <a:r>
              <a:rPr lang="en-US" b="1" dirty="0"/>
              <a:t>8 bonding electrons</a:t>
            </a:r>
          </a:p>
        </p:txBody>
      </p:sp>
    </p:spTree>
    <p:extLst>
      <p:ext uri="{BB962C8B-B14F-4D97-AF65-F5344CB8AC3E}">
        <p14:creationId xmlns:p14="http://schemas.microsoft.com/office/powerpoint/2010/main" val="3460458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9B471F-1F60-B34E-A891-37F6D768981D}"/>
              </a:ext>
            </a:extLst>
          </p:cNvPr>
          <p:cNvSpPr>
            <a:spLocks noGrp="1"/>
          </p:cNvSpPr>
          <p:nvPr>
            <p:ph type="title"/>
          </p:nvPr>
        </p:nvSpPr>
        <p:spPr/>
        <p:txBody>
          <a:bodyPr>
            <a:normAutofit/>
          </a:bodyPr>
          <a:lstStyle/>
          <a:p>
            <a:r>
              <a:rPr lang="en-US" sz="4800" b="1" dirty="0"/>
              <a:t>4.  Find the number of covalent bonds</a:t>
            </a:r>
          </a:p>
        </p:txBody>
      </p:sp>
      <p:sp>
        <p:nvSpPr>
          <p:cNvPr id="3" name="Content Placeholder 2">
            <a:extLst>
              <a:ext uri="{FF2B5EF4-FFF2-40B4-BE49-F238E27FC236}">
                <a16:creationId xmlns:a16="http://schemas.microsoft.com/office/drawing/2014/main" id="{50388F8A-7847-0C4D-B182-2FA58E708D26}"/>
              </a:ext>
            </a:extLst>
          </p:cNvPr>
          <p:cNvSpPr>
            <a:spLocks noGrp="1"/>
          </p:cNvSpPr>
          <p:nvPr>
            <p:ph idx="1"/>
          </p:nvPr>
        </p:nvSpPr>
        <p:spPr/>
        <p:txBody>
          <a:bodyPr>
            <a:normAutofit/>
          </a:bodyPr>
          <a:lstStyle/>
          <a:p>
            <a:pPr marL="0" indent="0">
              <a:buNone/>
            </a:pPr>
            <a:r>
              <a:rPr lang="en-US" sz="3600" dirty="0"/>
              <a:t>If you have the number of bonding electrons, and there are two electrons in each bond, then you find the number of covalent bonds by dividing the bonding electrons by 2.</a:t>
            </a:r>
          </a:p>
          <a:p>
            <a:pPr marL="0" indent="0">
              <a:buNone/>
            </a:pPr>
            <a:endParaRPr lang="en-US" sz="3600" dirty="0"/>
          </a:p>
          <a:p>
            <a:pPr marL="0" indent="0">
              <a:buNone/>
            </a:pPr>
            <a:r>
              <a:rPr lang="en-US" sz="3600" u="sng" dirty="0"/>
              <a:t>In our example (CH</a:t>
            </a:r>
            <a:r>
              <a:rPr lang="en-US" sz="3600" u="sng" baseline="-25000" dirty="0"/>
              <a:t>4</a:t>
            </a:r>
            <a:r>
              <a:rPr lang="en-US" sz="3600" u="sng" dirty="0"/>
              <a:t>):</a:t>
            </a:r>
          </a:p>
          <a:p>
            <a:pPr marL="0" indent="0">
              <a:buNone/>
            </a:pPr>
            <a:r>
              <a:rPr lang="en-US" sz="3600" dirty="0"/>
              <a:t>8 bonding electrons divided by 2 = </a:t>
            </a:r>
            <a:r>
              <a:rPr lang="en-US" sz="3600" b="1" dirty="0"/>
              <a:t>4 covalent bonds</a:t>
            </a:r>
          </a:p>
        </p:txBody>
      </p:sp>
    </p:spTree>
    <p:extLst>
      <p:ext uri="{BB962C8B-B14F-4D97-AF65-F5344CB8AC3E}">
        <p14:creationId xmlns:p14="http://schemas.microsoft.com/office/powerpoint/2010/main" val="9140276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65DF57-DAA4-F841-8CD2-009DF2082501}"/>
              </a:ext>
            </a:extLst>
          </p:cNvPr>
          <p:cNvSpPr>
            <a:spLocks noGrp="1"/>
          </p:cNvSpPr>
          <p:nvPr>
            <p:ph type="title"/>
          </p:nvPr>
        </p:nvSpPr>
        <p:spPr/>
        <p:txBody>
          <a:bodyPr>
            <a:normAutofit/>
          </a:bodyPr>
          <a:lstStyle/>
          <a:p>
            <a:r>
              <a:rPr lang="en-US" sz="4800" b="1" dirty="0"/>
              <a:t>5. Draw your molecule</a:t>
            </a:r>
          </a:p>
        </p:txBody>
      </p:sp>
      <p:sp>
        <p:nvSpPr>
          <p:cNvPr id="3" name="Content Placeholder 2">
            <a:extLst>
              <a:ext uri="{FF2B5EF4-FFF2-40B4-BE49-F238E27FC236}">
                <a16:creationId xmlns:a16="http://schemas.microsoft.com/office/drawing/2014/main" id="{F60E7857-BEDD-6947-9C2E-8DEFFA11A307}"/>
              </a:ext>
            </a:extLst>
          </p:cNvPr>
          <p:cNvSpPr>
            <a:spLocks noGrp="1"/>
          </p:cNvSpPr>
          <p:nvPr>
            <p:ph idx="1"/>
          </p:nvPr>
        </p:nvSpPr>
        <p:spPr/>
        <p:txBody>
          <a:bodyPr/>
          <a:lstStyle/>
          <a:p>
            <a:pPr marL="0" indent="0">
              <a:buNone/>
            </a:pPr>
            <a:r>
              <a:rPr lang="en-US" dirty="0"/>
              <a:t>Here’s where you just go ahead and draw the molecule for which you’re trying to find the Lewis structure.</a:t>
            </a:r>
          </a:p>
          <a:p>
            <a:pPr marL="0" indent="0">
              <a:buNone/>
            </a:pPr>
            <a:endParaRPr lang="en-US" dirty="0"/>
          </a:p>
          <a:p>
            <a:pPr marL="0" indent="0">
              <a:buNone/>
            </a:pPr>
            <a:r>
              <a:rPr lang="en-US" dirty="0"/>
              <a:t>There are rules for doing this, but they won’t all fit on this slide.</a:t>
            </a:r>
          </a:p>
          <a:p>
            <a:pPr marL="0" indent="0">
              <a:buNone/>
            </a:pPr>
            <a:endParaRPr lang="en-US" dirty="0"/>
          </a:p>
          <a:p>
            <a:pPr marL="0" indent="0">
              <a:buNone/>
            </a:pPr>
            <a:r>
              <a:rPr lang="en-US" dirty="0"/>
              <a:t>As a result, I’m going to put them on the next slide.</a:t>
            </a:r>
          </a:p>
          <a:p>
            <a:pPr marL="0" indent="0">
              <a:buNone/>
            </a:pPr>
            <a:endParaRPr lang="en-US" dirty="0"/>
          </a:p>
          <a:p>
            <a:pPr marL="0" indent="0">
              <a:buNone/>
            </a:pPr>
            <a:r>
              <a:rPr lang="en-US" dirty="0"/>
              <a:t>So get ready for that.</a:t>
            </a:r>
          </a:p>
        </p:txBody>
      </p:sp>
    </p:spTree>
    <p:extLst>
      <p:ext uri="{BB962C8B-B14F-4D97-AF65-F5344CB8AC3E}">
        <p14:creationId xmlns:p14="http://schemas.microsoft.com/office/powerpoint/2010/main" val="33086523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1682</TotalTime>
  <Words>1443</Words>
  <Application>Microsoft Macintosh PowerPoint</Application>
  <PresentationFormat>Widescreen</PresentationFormat>
  <Paragraphs>132</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PowerPoint Presentation</vt:lpstr>
      <vt:lpstr>There are three types of chemical formula:</vt:lpstr>
      <vt:lpstr>3.  Structural formulas</vt:lpstr>
      <vt:lpstr>How To Draw Lewis Structures:  Example CH4</vt:lpstr>
      <vt:lpstr>1. Valence electrons (continued)</vt:lpstr>
      <vt:lpstr>2.  Find the number of “octet electrons” for the  molecule</vt:lpstr>
      <vt:lpstr>3.  Find the number of bonding electrons in    the molecule</vt:lpstr>
      <vt:lpstr>4.  Find the number of covalent bonds</vt:lpstr>
      <vt:lpstr>5. Draw your molecule</vt:lpstr>
      <vt:lpstr>5. Drawing the Lewis Structure (continued)</vt:lpstr>
      <vt:lpstr>In our example:</vt:lpstr>
      <vt:lpstr>So, where do I get started with my drawing?</vt:lpstr>
      <vt:lpstr>For some compounds, you’ll be finished at this point.  However, for others, you’ll have to keep going.  As a result, let’s look at steps 6 and 7…</vt:lpstr>
      <vt:lpstr>6.  When you’re done drawing your structure, add pairs of electrons until all atoms have the same number of octet electrons around them that they want (from step 2)</vt:lpstr>
      <vt:lpstr>PowerPoint Presentation</vt:lpstr>
      <vt:lpstr>Step 7:  Add charges to atoms if possible</vt:lpstr>
      <vt:lpstr>Let’s do some more examples:</vt:lpstr>
      <vt:lpstr>Uh oh… NO3- caused some problems, didn’t it?</vt:lpstr>
      <vt:lpstr>So, which one is actually correct?</vt:lpstr>
      <vt:lpstr>The actual structure is an average of the resonance structures</vt:lpstr>
      <vt:lpstr>The correct way to draw resonance structures</vt:lpstr>
      <vt:lpstr>And now, it is time to 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Guch</dc:creator>
  <cp:lastModifiedBy>Ian Guch</cp:lastModifiedBy>
  <cp:revision>12</cp:revision>
  <dcterms:created xsi:type="dcterms:W3CDTF">2022-01-25T13:03:08Z</dcterms:created>
  <dcterms:modified xsi:type="dcterms:W3CDTF">2023-01-30T18:33:53Z</dcterms:modified>
</cp:coreProperties>
</file>